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2A54C80-263E-416B-A8E0-580EDEADCBDC}" type="datetimeFigureOut">
              <a:rPr lang="en-US" dirty="0"/>
              <a:t>11/7/2023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11/7/2023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10.1.20.89/doku.php?id=ada:howto:sicoferp:factory:solid" TargetMode="External"/><Relationship Id="rId3" Type="http://schemas.openxmlformats.org/officeDocument/2006/relationships/hyperlink" Target="http://10.1.20.89/doku.php?id=ada:howto:sicoferp:factory:softwareversioning:versionnumberingstructure" TargetMode="External"/><Relationship Id="rId7" Type="http://schemas.openxmlformats.org/officeDocument/2006/relationships/hyperlink" Target="http://10.1.20.89/doku.php?id=ada:howto:sicoferp:factory:cleancode" TargetMode="External"/><Relationship Id="rId2" Type="http://schemas.openxmlformats.org/officeDocument/2006/relationships/hyperlink" Target="http://10.1.20.89/doku.php?id=ada:howto:sicoferp:factory:goodsoftwaredevelopmentpractices:org" TargetMode="External"/><Relationship Id="rId1" Type="http://schemas.openxmlformats.org/officeDocument/2006/relationships/slideLayout" Target="../slideLayouts/slideLayout2.xml"/><Relationship Id="rId6" Type="http://schemas.openxmlformats.org/officeDocument/2006/relationships/hyperlink" Target="http://10.1.20.89/doku.php?id=ada:howto:sicoferp:factory:sourcecodeanalyzer" TargetMode="External"/><Relationship Id="rId5" Type="http://schemas.openxmlformats.org/officeDocument/2006/relationships/hyperlink" Target="http://10.1.20.89/doku.php?id=ada:howto:sicoferp:factory:integrations" TargetMode="External"/><Relationship Id="rId4" Type="http://schemas.openxmlformats.org/officeDocument/2006/relationships/hyperlink" Target="http://10.1.20.89/doku.php?id=ada:howto:sicoferp:factory:goodsoftwaredevelopmentpractices:do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5E2B45-E543-4D32-9F75-228619C096D4}"/>
              </a:ext>
            </a:extLst>
          </p:cNvPr>
          <p:cNvSpPr>
            <a:spLocks noGrp="1"/>
          </p:cNvSpPr>
          <p:nvPr>
            <p:ph type="ctrTitle"/>
          </p:nvPr>
        </p:nvSpPr>
        <p:spPr/>
        <p:txBody>
          <a:bodyPr/>
          <a:lstStyle/>
          <a:p>
            <a:r>
              <a:rPr lang="es-CO" dirty="0"/>
              <a:t>Buenas prácticas de desarrollo de software</a:t>
            </a:r>
          </a:p>
        </p:txBody>
      </p:sp>
      <p:sp>
        <p:nvSpPr>
          <p:cNvPr id="3" name="Subtítulo 2">
            <a:extLst>
              <a:ext uri="{FF2B5EF4-FFF2-40B4-BE49-F238E27FC236}">
                <a16:creationId xmlns:a16="http://schemas.microsoft.com/office/drawing/2014/main" id="{80DC8CD4-A115-4D7C-B817-C43CC2ADCD41}"/>
              </a:ext>
            </a:extLst>
          </p:cNvPr>
          <p:cNvSpPr>
            <a:spLocks noGrp="1"/>
          </p:cNvSpPr>
          <p:nvPr>
            <p:ph type="subTitle" idx="1"/>
          </p:nvPr>
        </p:nvSpPr>
        <p:spPr/>
        <p:txBody>
          <a:bodyPr/>
          <a:lstStyle/>
          <a:p>
            <a:r>
              <a:rPr lang="es-CO" dirty="0"/>
              <a:t>Fábrica de software – ADA 2023</a:t>
            </a:r>
          </a:p>
        </p:txBody>
      </p:sp>
    </p:spTree>
    <p:extLst>
      <p:ext uri="{BB962C8B-B14F-4D97-AF65-F5344CB8AC3E}">
        <p14:creationId xmlns:p14="http://schemas.microsoft.com/office/powerpoint/2010/main" val="3023747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72C243-0309-4323-B933-15D5B67B0804}"/>
              </a:ext>
            </a:extLst>
          </p:cNvPr>
          <p:cNvSpPr>
            <a:spLocks noGrp="1"/>
          </p:cNvSpPr>
          <p:nvPr>
            <p:ph type="title"/>
          </p:nvPr>
        </p:nvSpPr>
        <p:spPr>
          <a:xfrm>
            <a:off x="677334" y="609600"/>
            <a:ext cx="8596668" cy="739806"/>
          </a:xfrm>
        </p:spPr>
        <p:txBody>
          <a:bodyPr/>
          <a:lstStyle/>
          <a:p>
            <a:r>
              <a:rPr lang="es-CO" dirty="0"/>
              <a:t>Contextualización</a:t>
            </a:r>
          </a:p>
        </p:txBody>
      </p:sp>
      <p:sp>
        <p:nvSpPr>
          <p:cNvPr id="3" name="Marcador de contenido 2">
            <a:extLst>
              <a:ext uri="{FF2B5EF4-FFF2-40B4-BE49-F238E27FC236}">
                <a16:creationId xmlns:a16="http://schemas.microsoft.com/office/drawing/2014/main" id="{9F5D7B3C-02DB-40B8-B422-FD83B72F8D4A}"/>
              </a:ext>
            </a:extLst>
          </p:cNvPr>
          <p:cNvSpPr>
            <a:spLocks noGrp="1"/>
          </p:cNvSpPr>
          <p:nvPr>
            <p:ph idx="1"/>
          </p:nvPr>
        </p:nvSpPr>
        <p:spPr>
          <a:xfrm>
            <a:off x="677334" y="1349407"/>
            <a:ext cx="8596668" cy="4691956"/>
          </a:xfrm>
        </p:spPr>
        <p:txBody>
          <a:bodyPr>
            <a:normAutofit/>
          </a:bodyPr>
          <a:lstStyle/>
          <a:p>
            <a:r>
              <a:rPr lang="es-ES" sz="2000" b="0" i="0" dirty="0">
                <a:solidFill>
                  <a:schemeClr val="tx1"/>
                </a:solidFill>
                <a:effectLst/>
                <a:latin typeface="Söhne"/>
              </a:rPr>
              <a:t>La implementación de buenas prácticas en el desarrollo de software se refiere a la aplicación de métodos y técnicas que optimizan el conjunto de actividades involucradas en la creación de un sistema de información. En el contexto del desarrollo colaborativo de software, estas prácticas se utilizan para garantizar que las actividades realizadas por cada miembro de un equipo de trabajo sean coherentes con las actividades de los demás. Esto se logra a través del seguimiento de normas específicas que, al aplicarse, permiten que el proyecto sea comprensible para todos los miembros del equipo. La falta de seguimiento de estas normas puede dar lugar a retrasos e incluso al fracaso en un proyecto colaborativo, ya que, al no establecer una metodología específica para abordar un problema, cada miembro del equipo puede optar por enfoques diferentes, lo que podría resultar en discrepancias y problemas de compatibilidad en el sistema a implementar en el futuro.</a:t>
            </a:r>
            <a:endParaRPr lang="es-CO" sz="2000" dirty="0">
              <a:solidFill>
                <a:schemeClr val="tx1"/>
              </a:solidFill>
            </a:endParaRPr>
          </a:p>
        </p:txBody>
      </p:sp>
    </p:spTree>
    <p:extLst>
      <p:ext uri="{BB962C8B-B14F-4D97-AF65-F5344CB8AC3E}">
        <p14:creationId xmlns:p14="http://schemas.microsoft.com/office/powerpoint/2010/main" val="6501663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72C243-0309-4323-B933-15D5B67B0804}"/>
              </a:ext>
            </a:extLst>
          </p:cNvPr>
          <p:cNvSpPr>
            <a:spLocks noGrp="1"/>
          </p:cNvSpPr>
          <p:nvPr>
            <p:ph type="title"/>
          </p:nvPr>
        </p:nvSpPr>
        <p:spPr>
          <a:xfrm>
            <a:off x="677334" y="609600"/>
            <a:ext cx="8596668" cy="739806"/>
          </a:xfrm>
        </p:spPr>
        <p:txBody>
          <a:bodyPr/>
          <a:lstStyle/>
          <a:p>
            <a:r>
              <a:rPr lang="es-CO" dirty="0"/>
              <a:t>Implementación - ADA </a:t>
            </a:r>
          </a:p>
        </p:txBody>
      </p:sp>
      <p:sp>
        <p:nvSpPr>
          <p:cNvPr id="3" name="Marcador de contenido 2">
            <a:extLst>
              <a:ext uri="{FF2B5EF4-FFF2-40B4-BE49-F238E27FC236}">
                <a16:creationId xmlns:a16="http://schemas.microsoft.com/office/drawing/2014/main" id="{9F5D7B3C-02DB-40B8-B422-FD83B72F8D4A}"/>
              </a:ext>
            </a:extLst>
          </p:cNvPr>
          <p:cNvSpPr>
            <a:spLocks noGrp="1"/>
          </p:cNvSpPr>
          <p:nvPr>
            <p:ph idx="1"/>
          </p:nvPr>
        </p:nvSpPr>
        <p:spPr>
          <a:xfrm>
            <a:off x="677334" y="1349407"/>
            <a:ext cx="8596668" cy="4691956"/>
          </a:xfrm>
        </p:spPr>
        <p:txBody>
          <a:bodyPr>
            <a:normAutofit/>
          </a:bodyPr>
          <a:lstStyle/>
          <a:p>
            <a:r>
              <a:rPr lang="es-ES" sz="2000" b="0" i="0" dirty="0">
                <a:solidFill>
                  <a:schemeClr val="tx1"/>
                </a:solidFill>
                <a:effectLst/>
                <a:latin typeface="Söhne"/>
              </a:rPr>
              <a:t>La fabrica de software presenta una serie de consejos, recomendaciones y políticas que pueden ser utilizadas para el proceso del desarrollo de software.</a:t>
            </a:r>
          </a:p>
          <a:p>
            <a:endParaRPr lang="es-ES" sz="2000" dirty="0">
              <a:solidFill>
                <a:schemeClr val="tx1"/>
              </a:solidFill>
              <a:latin typeface="Söhne"/>
            </a:endParaRPr>
          </a:p>
          <a:p>
            <a:pPr algn="l">
              <a:buFont typeface="Arial" panose="020B0604020202020204" pitchFamily="34" charset="0"/>
              <a:buChar char="•"/>
            </a:pPr>
            <a:r>
              <a:rPr lang="es-ES" sz="2000" b="0" i="0" u="none" strike="noStrike" dirty="0">
                <a:solidFill>
                  <a:srgbClr val="008800"/>
                </a:solidFill>
                <a:effectLst/>
                <a:latin typeface="Arial" panose="020B0604020202020204" pitchFamily="34" charset="0"/>
                <a:hlinkClick r:id="rId2" tooltip="ada:howto:sicoferp:factory:goodsoftwaredevelopmentpractices:org"/>
              </a:rPr>
              <a:t>Organización del Proyecto</a:t>
            </a:r>
            <a:endParaRPr lang="es-ES" sz="2000" b="0" i="0" dirty="0">
              <a:solidFill>
                <a:srgbClr val="333333"/>
              </a:solidFill>
              <a:effectLst/>
              <a:latin typeface="Arial" panose="020B0604020202020204" pitchFamily="34" charset="0"/>
            </a:endParaRPr>
          </a:p>
          <a:p>
            <a:pPr algn="l">
              <a:buFont typeface="Arial" panose="020B0604020202020204" pitchFamily="34" charset="0"/>
              <a:buChar char="•"/>
            </a:pPr>
            <a:r>
              <a:rPr lang="es-ES" sz="2000" b="0" i="0" u="none" strike="noStrike" dirty="0" err="1">
                <a:solidFill>
                  <a:srgbClr val="008800"/>
                </a:solidFill>
                <a:effectLst/>
                <a:latin typeface="Arial" panose="020B0604020202020204" pitchFamily="34" charset="0"/>
                <a:hlinkClick r:id="rId3" tooltip="ada:howto:sicoferp:factory:softwareversioning:versionnumberingstructure"/>
              </a:rPr>
              <a:t>Versionamiento</a:t>
            </a:r>
            <a:r>
              <a:rPr lang="es-ES" sz="2000" b="0" i="0" u="none" strike="noStrike" dirty="0">
                <a:solidFill>
                  <a:srgbClr val="008800"/>
                </a:solidFill>
                <a:effectLst/>
                <a:latin typeface="Arial" panose="020B0604020202020204" pitchFamily="34" charset="0"/>
                <a:hlinkClick r:id="rId3" tooltip="ada:howto:sicoferp:factory:softwareversioning:versionnumberingstructure"/>
              </a:rPr>
              <a:t> de Productos (</a:t>
            </a:r>
            <a:r>
              <a:rPr lang="es-ES" sz="2000" b="0" i="0" u="none" strike="noStrike" dirty="0" err="1">
                <a:solidFill>
                  <a:srgbClr val="008800"/>
                </a:solidFill>
                <a:effectLst/>
                <a:latin typeface="Arial" panose="020B0604020202020204" pitchFamily="34" charset="0"/>
                <a:hlinkClick r:id="rId3" tooltip="ada:howto:sicoferp:factory:softwareversioning:versionnumberingstructure"/>
              </a:rPr>
              <a:t>Release</a:t>
            </a:r>
            <a:r>
              <a:rPr lang="es-ES" sz="2000" b="0" i="0" u="none" strike="noStrike" dirty="0">
                <a:solidFill>
                  <a:srgbClr val="008800"/>
                </a:solidFill>
                <a:effectLst/>
                <a:latin typeface="Arial" panose="020B0604020202020204" pitchFamily="34" charset="0"/>
              </a:rPr>
              <a:t>)</a:t>
            </a:r>
            <a:endParaRPr lang="es-ES" sz="2000" b="0" i="0" dirty="0">
              <a:solidFill>
                <a:srgbClr val="333333"/>
              </a:solidFill>
              <a:effectLst/>
              <a:latin typeface="Arial" panose="020B0604020202020204" pitchFamily="34" charset="0"/>
            </a:endParaRPr>
          </a:p>
          <a:p>
            <a:pPr algn="l">
              <a:buFont typeface="Arial" panose="020B0604020202020204" pitchFamily="34" charset="0"/>
              <a:buChar char="•"/>
            </a:pPr>
            <a:r>
              <a:rPr lang="es-ES" sz="2000" b="0" i="0" u="none" strike="noStrike" dirty="0">
                <a:solidFill>
                  <a:srgbClr val="008800"/>
                </a:solidFill>
                <a:effectLst/>
                <a:latin typeface="Arial" panose="020B0604020202020204" pitchFamily="34" charset="0"/>
                <a:hlinkClick r:id="rId4" tooltip="ada:howto:sicoferp:factory:goodsoftwaredevelopmentpractices:doc"/>
              </a:rPr>
              <a:t>Documentación Externa</a:t>
            </a:r>
            <a:endParaRPr lang="es-ES" sz="2000" b="0" i="0" dirty="0">
              <a:solidFill>
                <a:srgbClr val="333333"/>
              </a:solidFill>
              <a:effectLst/>
              <a:latin typeface="Arial" panose="020B0604020202020204" pitchFamily="34" charset="0"/>
            </a:endParaRPr>
          </a:p>
          <a:p>
            <a:pPr algn="l">
              <a:buFont typeface="Arial" panose="020B0604020202020204" pitchFamily="34" charset="0"/>
              <a:buChar char="•"/>
            </a:pPr>
            <a:r>
              <a:rPr lang="es-ES" sz="2000" b="0" i="0" u="none" strike="noStrike" dirty="0">
                <a:solidFill>
                  <a:srgbClr val="008800"/>
                </a:solidFill>
                <a:effectLst/>
                <a:latin typeface="Arial" panose="020B0604020202020204" pitchFamily="34" charset="0"/>
                <a:hlinkClick r:id="rId5" tooltip="ada:howto:sicoferp:factory:integrations"/>
              </a:rPr>
              <a:t>Documentación Técnica de Servicios</a:t>
            </a:r>
            <a:endParaRPr lang="es-ES" sz="2000" b="0" i="0" dirty="0">
              <a:solidFill>
                <a:srgbClr val="333333"/>
              </a:solidFill>
              <a:effectLst/>
              <a:latin typeface="Arial" panose="020B0604020202020204" pitchFamily="34" charset="0"/>
            </a:endParaRPr>
          </a:p>
          <a:p>
            <a:pPr algn="l">
              <a:buFont typeface="Arial" panose="020B0604020202020204" pitchFamily="34" charset="0"/>
              <a:buChar char="•"/>
            </a:pPr>
            <a:r>
              <a:rPr lang="es-ES" sz="2000" b="0" i="0" u="none" strike="noStrike" dirty="0">
                <a:solidFill>
                  <a:srgbClr val="008800"/>
                </a:solidFill>
                <a:effectLst/>
                <a:latin typeface="Arial" panose="020B0604020202020204" pitchFamily="34" charset="0"/>
                <a:hlinkClick r:id="rId6" tooltip="ada:howto:sicoferp:factory:sourcecodeanalyzer"/>
              </a:rPr>
              <a:t>Evaluación de código fuente</a:t>
            </a:r>
            <a:endParaRPr lang="es-ES" sz="2000" b="0" i="0" dirty="0">
              <a:solidFill>
                <a:srgbClr val="333333"/>
              </a:solidFill>
              <a:effectLst/>
              <a:latin typeface="Arial" panose="020B0604020202020204" pitchFamily="34" charset="0"/>
            </a:endParaRPr>
          </a:p>
          <a:p>
            <a:pPr algn="l">
              <a:buFont typeface="Arial" panose="020B0604020202020204" pitchFamily="34" charset="0"/>
              <a:buChar char="•"/>
            </a:pPr>
            <a:r>
              <a:rPr lang="es-ES" sz="2000" b="0" i="0" u="none" strike="noStrike" dirty="0">
                <a:solidFill>
                  <a:srgbClr val="008800"/>
                </a:solidFill>
                <a:effectLst/>
                <a:latin typeface="Arial" panose="020B0604020202020204" pitchFamily="34" charset="0"/>
                <a:hlinkClick r:id="rId7" tooltip="ada:howto:sicoferp:factory:cleancode"/>
              </a:rPr>
              <a:t>Principios </a:t>
            </a:r>
            <a:r>
              <a:rPr lang="es-ES" sz="2000" b="0" i="0" u="none" strike="noStrike" dirty="0" err="1">
                <a:solidFill>
                  <a:srgbClr val="008800"/>
                </a:solidFill>
                <a:effectLst/>
                <a:latin typeface="Arial" panose="020B0604020202020204" pitchFamily="34" charset="0"/>
                <a:hlinkClick r:id="rId7" tooltip="ada:howto:sicoferp:factory:cleancode"/>
              </a:rPr>
              <a:t>Clean</a:t>
            </a:r>
            <a:r>
              <a:rPr lang="es-ES" sz="2000" b="0" i="0" u="none" strike="noStrike" dirty="0">
                <a:solidFill>
                  <a:srgbClr val="008800"/>
                </a:solidFill>
                <a:effectLst/>
                <a:latin typeface="Arial" panose="020B0604020202020204" pitchFamily="34" charset="0"/>
                <a:hlinkClick r:id="rId7" tooltip="ada:howto:sicoferp:factory:cleancode"/>
              </a:rPr>
              <a:t> </a:t>
            </a:r>
            <a:r>
              <a:rPr lang="es-ES" sz="2000" b="0" i="0" u="none" strike="noStrike" dirty="0" err="1">
                <a:solidFill>
                  <a:srgbClr val="008800"/>
                </a:solidFill>
                <a:effectLst/>
                <a:latin typeface="Arial" panose="020B0604020202020204" pitchFamily="34" charset="0"/>
                <a:hlinkClick r:id="rId7" tooltip="ada:howto:sicoferp:factory:cleancode"/>
              </a:rPr>
              <a:t>Code</a:t>
            </a:r>
            <a:r>
              <a:rPr lang="es-ES" sz="2000" b="0" i="0" u="none" strike="noStrike" dirty="0">
                <a:solidFill>
                  <a:srgbClr val="008800"/>
                </a:solidFill>
                <a:effectLst/>
                <a:latin typeface="Arial" panose="020B0604020202020204" pitchFamily="34" charset="0"/>
                <a:hlinkClick r:id="rId7" tooltip="ada:howto:sicoferp:factory:cleancode"/>
              </a:rPr>
              <a:t> (Código Limpio)</a:t>
            </a:r>
            <a:endParaRPr lang="es-ES" sz="2000" b="0" i="0" dirty="0">
              <a:solidFill>
                <a:srgbClr val="333333"/>
              </a:solidFill>
              <a:effectLst/>
              <a:latin typeface="Arial" panose="020B0604020202020204" pitchFamily="34" charset="0"/>
            </a:endParaRPr>
          </a:p>
          <a:p>
            <a:pPr algn="l">
              <a:buFont typeface="Arial" panose="020B0604020202020204" pitchFamily="34" charset="0"/>
              <a:buChar char="•"/>
            </a:pPr>
            <a:r>
              <a:rPr lang="es-ES" sz="2000" b="0" i="0" u="none" strike="noStrike" dirty="0">
                <a:solidFill>
                  <a:srgbClr val="008800"/>
                </a:solidFill>
                <a:effectLst/>
                <a:latin typeface="Arial" panose="020B0604020202020204" pitchFamily="34" charset="0"/>
                <a:hlinkClick r:id="rId8" tooltip="ada:howto:sicoferp:factory:solid"/>
              </a:rPr>
              <a:t>Principios SOLID (Código Limpio)</a:t>
            </a:r>
            <a:endParaRPr lang="es-ES" sz="2000" b="0" i="0" dirty="0">
              <a:solidFill>
                <a:srgbClr val="333333"/>
              </a:solidFill>
              <a:effectLst/>
              <a:latin typeface="Arial" panose="020B0604020202020204" pitchFamily="34" charset="0"/>
            </a:endParaRPr>
          </a:p>
          <a:p>
            <a:endParaRPr lang="es-CO" sz="2000" dirty="0">
              <a:solidFill>
                <a:schemeClr val="tx1"/>
              </a:solidFill>
            </a:endParaRPr>
          </a:p>
        </p:txBody>
      </p:sp>
    </p:spTree>
    <p:extLst>
      <p:ext uri="{BB962C8B-B14F-4D97-AF65-F5344CB8AC3E}">
        <p14:creationId xmlns:p14="http://schemas.microsoft.com/office/powerpoint/2010/main" val="68205624"/>
      </p:ext>
    </p:extLst>
  </p:cSld>
  <p:clrMapOvr>
    <a:masterClrMapping/>
  </p:clrMapOvr>
</p:sld>
</file>

<file path=ppt/theme/theme1.xml><?xml version="1.0" encoding="utf-8"?>
<a:theme xmlns:a="http://schemas.openxmlformats.org/drawingml/2006/main" name="Facet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13</TotalTime>
  <Words>236</Words>
  <Application>Microsoft Office PowerPoint</Application>
  <PresentationFormat>Panorámica</PresentationFormat>
  <Paragraphs>14</Paragraphs>
  <Slides>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vt:i4>
      </vt:variant>
    </vt:vector>
  </HeadingPairs>
  <TitlesOfParts>
    <vt:vector size="8" baseType="lpstr">
      <vt:lpstr>Arial</vt:lpstr>
      <vt:lpstr>Söhne</vt:lpstr>
      <vt:lpstr>Trebuchet MS</vt:lpstr>
      <vt:lpstr>Wingdings 3</vt:lpstr>
      <vt:lpstr>Faceta</vt:lpstr>
      <vt:lpstr>Buenas prácticas de desarrollo de software</vt:lpstr>
      <vt:lpstr>Contextualización</vt:lpstr>
      <vt:lpstr>Implementación - ADA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Buenas prácticas de desarrollo de software</dc:title>
  <dc:creator>Carlos torres</dc:creator>
  <cp:lastModifiedBy>Carlos torres</cp:lastModifiedBy>
  <cp:revision>2</cp:revision>
  <dcterms:created xsi:type="dcterms:W3CDTF">2023-11-07T15:15:45Z</dcterms:created>
  <dcterms:modified xsi:type="dcterms:W3CDTF">2023-11-07T15:29:09Z</dcterms:modified>
</cp:coreProperties>
</file>